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Libre Baskerville"/>
      <p:regular r:id="rId15"/>
      <p:bold r:id="rId16"/>
      <p:italic r:id="rId17"/>
    </p:embeddedFont>
    <p:embeddedFont>
      <p:font typeface="Arial Black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iuyEwRTYxes0x7rEIvLCN5c0+c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ibreBaskerville-regular.fntdata"/><Relationship Id="rId14" Type="http://schemas.openxmlformats.org/officeDocument/2006/relationships/slide" Target="slides/slide10.xml"/><Relationship Id="rId17" Type="http://schemas.openxmlformats.org/officeDocument/2006/relationships/font" Target="fonts/LibreBaskerville-italic.fntdata"/><Relationship Id="rId16" Type="http://schemas.openxmlformats.org/officeDocument/2006/relationships/font" Target="fonts/LibreBaskerville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ArialBlack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756620edc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0756620e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97341df0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97341df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97341df0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97341df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97341df0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97341df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72fa22b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072fa22b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97341df0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97341df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72fa22b9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072fa22b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72fa22b9a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072fa22b9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725994" y="2419720"/>
            <a:ext cx="772771" cy="4223386"/>
          </a:xfrm>
          <a:prstGeom prst="rightArrowCallout">
            <a:avLst>
              <a:gd fmla="val 17708" name="adj1"/>
              <a:gd fmla="val 18795" name="adj2"/>
              <a:gd fmla="val 51189" name="adj3"/>
              <a:gd fmla="val 10688" name="adj4"/>
            </a:avLst>
          </a:prstGeom>
          <a:gradFill>
            <a:gsLst>
              <a:gs pos="0">
                <a:srgbClr val="2E5980"/>
              </a:gs>
              <a:gs pos="50000">
                <a:srgbClr val="4481B9"/>
              </a:gs>
              <a:gs pos="100000">
                <a:srgbClr val="519BD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159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304956" y="2392950"/>
            <a:ext cx="3308912" cy="106382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E5980"/>
              </a:gs>
              <a:gs pos="50000">
                <a:srgbClr val="4481B9"/>
              </a:gs>
              <a:gs pos="100000">
                <a:srgbClr val="519BD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>
            <p:ph type="ctrTitle"/>
          </p:nvPr>
        </p:nvSpPr>
        <p:spPr>
          <a:xfrm>
            <a:off x="14124" y="0"/>
            <a:ext cx="64137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Libre Baskerville"/>
              <a:buNone/>
            </a:pPr>
            <a:r>
              <a:rPr b="1" lang="pt-BR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Propostas de ensino trimestral</a:t>
            </a:r>
            <a:endParaRPr b="1">
              <a:solidFill>
                <a:srgbClr val="0070C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595906" y="2581074"/>
            <a:ext cx="24240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Chuva de Ideias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DDEAF6"/>
                </a:solidFill>
                <a:latin typeface="Arial Black"/>
                <a:ea typeface="Arial Black"/>
                <a:cs typeface="Arial Black"/>
                <a:sym typeface="Arial Black"/>
              </a:rPr>
              <a:t>Lição : 1 a 4</a:t>
            </a:r>
            <a:endParaRPr b="0" i="0" sz="2000" u="none" cap="none" strike="noStrike">
              <a:solidFill>
                <a:srgbClr val="DDEAF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64863" y="3972728"/>
            <a:ext cx="3331361" cy="106382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E5980"/>
              </a:gs>
              <a:gs pos="50000">
                <a:srgbClr val="4481B9"/>
              </a:gs>
              <a:gs pos="100000">
                <a:srgbClr val="519BD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33842" y="5552507"/>
            <a:ext cx="3280026" cy="106382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E5980"/>
              </a:gs>
              <a:gs pos="50000">
                <a:srgbClr val="4481B9"/>
              </a:gs>
              <a:gs pos="100000">
                <a:srgbClr val="519BD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494807" y="3944638"/>
            <a:ext cx="2644305" cy="106382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E5980"/>
              </a:gs>
              <a:gs pos="50000">
                <a:srgbClr val="4481B9"/>
              </a:gs>
              <a:gs pos="100000">
                <a:srgbClr val="519BD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83007" y="4189883"/>
            <a:ext cx="189507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Cochicho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DDEAF6"/>
                </a:solidFill>
                <a:latin typeface="Arial Black"/>
                <a:ea typeface="Arial Black"/>
                <a:cs typeface="Arial Black"/>
                <a:sym typeface="Arial Black"/>
              </a:rPr>
              <a:t>Lição : 5 a 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CC2E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21816" y="5730478"/>
            <a:ext cx="327519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Sala de Aula Invertida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DDEAF6"/>
                </a:solidFill>
                <a:latin typeface="Arial Black"/>
                <a:ea typeface="Arial Black"/>
                <a:cs typeface="Arial Black"/>
                <a:sym typeface="Arial Black"/>
              </a:rPr>
              <a:t>Lição : 9 a 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9CC2E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4628535" y="3402743"/>
            <a:ext cx="2452916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Coleta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5040144" y="4116975"/>
            <a:ext cx="155363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Gincana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DDEAF6"/>
                </a:solidFill>
                <a:latin typeface="Arial Black"/>
                <a:ea typeface="Arial Black"/>
                <a:cs typeface="Arial Black"/>
                <a:sym typeface="Arial Black"/>
              </a:rPr>
              <a:t>Lição : 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756620edc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1" name="Google Shape;191;g10756620edc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>
            <p:ph type="title"/>
          </p:nvPr>
        </p:nvSpPr>
        <p:spPr>
          <a:xfrm>
            <a:off x="0" y="0"/>
            <a:ext cx="12192000" cy="1150525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1º TÉCNICA: CHUVA DE IDEIAS</a:t>
            </a:r>
            <a:endParaRPr sz="3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7537808" y="1012625"/>
            <a:ext cx="205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70C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84116" y="1305125"/>
            <a:ext cx="5919016" cy="338554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Objetivo: Estimula a criatividade para resolver problemas.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3132" y="1126712"/>
            <a:ext cx="5686425" cy="5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7362920" y="3045023"/>
            <a:ext cx="377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79FF"/>
                </a:solidFill>
                <a:latin typeface="Arial Black"/>
                <a:ea typeface="Arial Black"/>
                <a:cs typeface="Arial Black"/>
                <a:sym typeface="Arial Black"/>
              </a:rPr>
              <a:t>1º</a:t>
            </a:r>
            <a:endParaRPr b="0" i="0" sz="1400" u="none" cap="none" strike="noStrike">
              <a:solidFill>
                <a:srgbClr val="FF79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8242389" y="3045022"/>
            <a:ext cx="377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A8D08C"/>
                </a:solidFill>
                <a:latin typeface="Arial Black"/>
                <a:ea typeface="Arial Black"/>
                <a:cs typeface="Arial Black"/>
                <a:sym typeface="Arial Black"/>
              </a:rPr>
              <a:t>2º</a:t>
            </a:r>
            <a:endParaRPr b="0" i="0" sz="1400" u="none" cap="none" strike="noStrike">
              <a:solidFill>
                <a:srgbClr val="A8D08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9121858" y="3045021"/>
            <a:ext cx="377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4B081"/>
                </a:solidFill>
                <a:latin typeface="Arial Black"/>
                <a:ea typeface="Arial Black"/>
                <a:cs typeface="Arial Black"/>
                <a:sym typeface="Arial Black"/>
              </a:rPr>
              <a:t>3º</a:t>
            </a:r>
            <a:endParaRPr b="0" i="0" sz="1400" u="none" cap="none" strike="noStrike">
              <a:solidFill>
                <a:srgbClr val="F4B08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0001327" y="3045021"/>
            <a:ext cx="377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9CC2E5"/>
                </a:solidFill>
                <a:latin typeface="Arial Black"/>
                <a:ea typeface="Arial Black"/>
                <a:cs typeface="Arial Black"/>
                <a:sym typeface="Arial Black"/>
              </a:rPr>
              <a:t>4º</a:t>
            </a:r>
            <a:endParaRPr b="0" i="0" sz="1400" u="none" cap="none" strike="noStrike">
              <a:solidFill>
                <a:srgbClr val="9CC2E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566717" y="1746438"/>
            <a:ext cx="5099536" cy="5382658"/>
            <a:chOff x="1287864" y="-205018"/>
            <a:chExt cx="5099536" cy="5382658"/>
          </a:xfrm>
        </p:grpSpPr>
        <p:sp>
          <p:nvSpPr>
            <p:cNvPr id="110" name="Google Shape;110;p2"/>
            <p:cNvSpPr/>
            <p:nvPr/>
          </p:nvSpPr>
          <p:spPr>
            <a:xfrm>
              <a:off x="3178811" y="2177176"/>
              <a:ext cx="2660993" cy="2660993"/>
            </a:xfrm>
            <a:custGeom>
              <a:rect b="b" l="l" r="r" t="t"/>
              <a:pathLst>
                <a:path extrusionOk="0" h="120000" w="120000">
                  <a:moveTo>
                    <a:pt x="85177" y="19133"/>
                  </a:moveTo>
                  <a:lnTo>
                    <a:pt x="94511" y="11300"/>
                  </a:lnTo>
                  <a:lnTo>
                    <a:pt x="101967" y="17557"/>
                  </a:lnTo>
                  <a:lnTo>
                    <a:pt x="95875" y="28109"/>
                  </a:lnTo>
                  <a:lnTo>
                    <a:pt x="95875" y="28109"/>
                  </a:lnTo>
                  <a:cubicBezTo>
                    <a:pt x="100207" y="32983"/>
                    <a:pt x="103501" y="38688"/>
                    <a:pt x="105555" y="44877"/>
                  </a:cubicBezTo>
                  <a:lnTo>
                    <a:pt x="117740" y="44877"/>
                  </a:lnTo>
                  <a:lnTo>
                    <a:pt x="119431" y="54463"/>
                  </a:lnTo>
                  <a:lnTo>
                    <a:pt x="107980" y="58630"/>
                  </a:lnTo>
                  <a:lnTo>
                    <a:pt x="107980" y="58630"/>
                  </a:lnTo>
                  <a:cubicBezTo>
                    <a:pt x="108167" y="65148"/>
                    <a:pt x="107023" y="71636"/>
                    <a:pt x="104618" y="77697"/>
                  </a:cubicBezTo>
                  <a:lnTo>
                    <a:pt x="113953" y="85530"/>
                  </a:lnTo>
                  <a:lnTo>
                    <a:pt x="109086" y="93960"/>
                  </a:lnTo>
                  <a:lnTo>
                    <a:pt x="97636" y="89792"/>
                  </a:lnTo>
                  <a:cubicBezTo>
                    <a:pt x="93588" y="94905"/>
                    <a:pt x="88542" y="99139"/>
                    <a:pt x="82804" y="102237"/>
                  </a:cubicBezTo>
                  <a:lnTo>
                    <a:pt x="84920" y="114237"/>
                  </a:lnTo>
                  <a:lnTo>
                    <a:pt x="75773" y="117566"/>
                  </a:lnTo>
                  <a:lnTo>
                    <a:pt x="69681" y="107014"/>
                  </a:lnTo>
                  <a:lnTo>
                    <a:pt x="69681" y="107014"/>
                  </a:lnTo>
                  <a:cubicBezTo>
                    <a:pt x="63294" y="108329"/>
                    <a:pt x="56706" y="108329"/>
                    <a:pt x="50319" y="107014"/>
                  </a:cubicBezTo>
                  <a:lnTo>
                    <a:pt x="44227" y="117566"/>
                  </a:lnTo>
                  <a:lnTo>
                    <a:pt x="35080" y="114237"/>
                  </a:lnTo>
                  <a:lnTo>
                    <a:pt x="37196" y="102237"/>
                  </a:lnTo>
                  <a:lnTo>
                    <a:pt x="37196" y="102237"/>
                  </a:lnTo>
                  <a:cubicBezTo>
                    <a:pt x="31458" y="99139"/>
                    <a:pt x="26412" y="94905"/>
                    <a:pt x="22364" y="89792"/>
                  </a:cubicBezTo>
                  <a:lnTo>
                    <a:pt x="10914" y="93960"/>
                  </a:lnTo>
                  <a:lnTo>
                    <a:pt x="6047" y="85530"/>
                  </a:lnTo>
                  <a:lnTo>
                    <a:pt x="15382" y="77697"/>
                  </a:lnTo>
                  <a:lnTo>
                    <a:pt x="15382" y="77697"/>
                  </a:lnTo>
                  <a:cubicBezTo>
                    <a:pt x="12977" y="71636"/>
                    <a:pt x="11833" y="65148"/>
                    <a:pt x="12020" y="58630"/>
                  </a:cubicBezTo>
                  <a:lnTo>
                    <a:pt x="569" y="54463"/>
                  </a:lnTo>
                  <a:lnTo>
                    <a:pt x="2260" y="44877"/>
                  </a:lnTo>
                  <a:lnTo>
                    <a:pt x="14445" y="44877"/>
                  </a:lnTo>
                  <a:lnTo>
                    <a:pt x="14445" y="44877"/>
                  </a:lnTo>
                  <a:cubicBezTo>
                    <a:pt x="16499" y="38688"/>
                    <a:pt x="19793" y="32983"/>
                    <a:pt x="24125" y="28109"/>
                  </a:cubicBezTo>
                  <a:lnTo>
                    <a:pt x="18033" y="17557"/>
                  </a:lnTo>
                  <a:lnTo>
                    <a:pt x="25489" y="11300"/>
                  </a:lnTo>
                  <a:lnTo>
                    <a:pt x="34823" y="19133"/>
                  </a:lnTo>
                  <a:lnTo>
                    <a:pt x="34823" y="19133"/>
                  </a:lnTo>
                  <a:cubicBezTo>
                    <a:pt x="40375" y="15712"/>
                    <a:pt x="46566" y="13459"/>
                    <a:pt x="53017" y="12511"/>
                  </a:cubicBezTo>
                  <a:lnTo>
                    <a:pt x="55133" y="511"/>
                  </a:lnTo>
                  <a:lnTo>
                    <a:pt x="64867" y="511"/>
                  </a:lnTo>
                  <a:lnTo>
                    <a:pt x="66983" y="12511"/>
                  </a:lnTo>
                  <a:lnTo>
                    <a:pt x="66983" y="12511"/>
                  </a:lnTo>
                  <a:cubicBezTo>
                    <a:pt x="73434" y="13459"/>
                    <a:pt x="79625" y="15712"/>
                    <a:pt x="85177" y="19133"/>
                  </a:cubicBezTo>
                  <a:close/>
                </a:path>
              </a:pathLst>
            </a:custGeom>
            <a:solidFill>
              <a:srgbClr val="4372C3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3713789" y="2800501"/>
              <a:ext cx="1591037" cy="1367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pt-BR" sz="3500" u="none" cap="none" strike="noStrik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Ideias</a:t>
              </a:r>
              <a:endParaRPr b="0" i="0" sz="35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630597" y="1771567"/>
              <a:ext cx="1741200" cy="1711800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rgbClr val="44B78C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2117806" y="2038368"/>
              <a:ext cx="960848" cy="954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pt-BR" sz="1200" u="none" cap="none" strike="noStrik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Questiona</a:t>
              </a:r>
              <a:endParaRPr b="0" i="0" sz="13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rot="-900000">
              <a:off x="2714544" y="213076"/>
              <a:ext cx="1896167" cy="1896167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rgbClr val="6FAA47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3130429" y="628962"/>
              <a:ext cx="1064397" cy="10643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22850" spcFirstLastPara="1" rIns="2285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Explica</a:t>
              </a:r>
              <a:endParaRPr b="0" i="0" sz="13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81329" y="1771569"/>
              <a:ext cx="3406071" cy="3406071"/>
            </a:xfrm>
            <a:custGeom>
              <a:rect b="b" l="l" r="r" t="t"/>
              <a:pathLst>
                <a:path extrusionOk="0" h="120000" w="120000">
                  <a:moveTo>
                    <a:pt x="53999" y="4071"/>
                  </a:moveTo>
                  <a:lnTo>
                    <a:pt x="53999" y="4071"/>
                  </a:lnTo>
                  <a:cubicBezTo>
                    <a:pt x="77249" y="1576"/>
                    <a:pt x="99619" y="13726"/>
                    <a:pt x="110183" y="34588"/>
                  </a:cubicBezTo>
                  <a:cubicBezTo>
                    <a:pt x="120747" y="55450"/>
                    <a:pt x="117302" y="80672"/>
                    <a:pt x="101531" y="97937"/>
                  </a:cubicBezTo>
                  <a:lnTo>
                    <a:pt x="104075" y="100679"/>
                  </a:lnTo>
                  <a:lnTo>
                    <a:pt x="96345" y="99173"/>
                  </a:lnTo>
                  <a:lnTo>
                    <a:pt x="95147" y="91057"/>
                  </a:lnTo>
                  <a:lnTo>
                    <a:pt x="97690" y="93798"/>
                  </a:lnTo>
                  <a:cubicBezTo>
                    <a:pt x="111684" y="78192"/>
                    <a:pt x="114613" y="55578"/>
                    <a:pt x="105058" y="36922"/>
                  </a:cubicBezTo>
                  <a:cubicBezTo>
                    <a:pt x="95503" y="18266"/>
                    <a:pt x="75439" y="7428"/>
                    <a:pt x="54599" y="9665"/>
                  </a:cubicBezTo>
                  <a:close/>
                </a:path>
              </a:pathLst>
            </a:custGeom>
            <a:solidFill>
              <a:srgbClr val="4372C3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287864" y="1117249"/>
              <a:ext cx="2474723" cy="2474723"/>
            </a:xfrm>
            <a:custGeom>
              <a:rect b="b" l="l" r="r" t="t"/>
              <a:pathLst>
                <a:path extrusionOk="0" h="120000" w="120000">
                  <a:moveTo>
                    <a:pt x="38835" y="9410"/>
                  </a:moveTo>
                  <a:lnTo>
                    <a:pt x="41823" y="16553"/>
                  </a:lnTo>
                  <a:lnTo>
                    <a:pt x="41823" y="16553"/>
                  </a:lnTo>
                  <a:cubicBezTo>
                    <a:pt x="23032" y="24414"/>
                    <a:pt x="11425" y="43464"/>
                    <a:pt x="13055" y="63768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7"/>
                  </a:lnTo>
                  <a:lnTo>
                    <a:pt x="5431" y="65437"/>
                  </a:lnTo>
                  <a:cubicBezTo>
                    <a:pt x="3042" y="41449"/>
                    <a:pt x="16596" y="18714"/>
                    <a:pt x="38835" y="9410"/>
                  </a:cubicBezTo>
                  <a:close/>
                </a:path>
              </a:pathLst>
            </a:custGeom>
            <a:solidFill>
              <a:srgbClr val="44B78C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75941" y="-205018"/>
              <a:ext cx="2668250" cy="2668250"/>
            </a:xfrm>
            <a:custGeom>
              <a:rect b="b" l="l" r="r" t="t"/>
              <a:pathLst>
                <a:path extrusionOk="0" h="120000" w="120000">
                  <a:moveTo>
                    <a:pt x="4986" y="64681"/>
                  </a:moveTo>
                  <a:lnTo>
                    <a:pt x="4986" y="64681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6"/>
                  </a:lnTo>
                  <a:lnTo>
                    <a:pt x="25771" y="21357"/>
                  </a:lnTo>
                  <a:lnTo>
                    <a:pt x="27129" y="31797"/>
                  </a:lnTo>
                  <a:lnTo>
                    <a:pt x="23972" y="28233"/>
                  </a:lnTo>
                  <a:lnTo>
                    <a:pt x="23972" y="28233"/>
                  </a:lnTo>
                  <a:cubicBezTo>
                    <a:pt x="15304" y="38065"/>
                    <a:pt x="11029" y="51012"/>
                    <a:pt x="12141" y="64072"/>
                  </a:cubicBezTo>
                  <a:close/>
                </a:path>
              </a:pathLst>
            </a:custGeom>
            <a:solidFill>
              <a:srgbClr val="6FAA47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2"/>
          <p:cNvSpPr txBox="1"/>
          <p:nvPr/>
        </p:nvSpPr>
        <p:spPr>
          <a:xfrm>
            <a:off x="3974309" y="2696960"/>
            <a:ext cx="1526380" cy="400110"/>
          </a:xfrm>
          <a:prstGeom prst="rect">
            <a:avLst/>
          </a:prstGeom>
          <a:gradFill>
            <a:gsLst>
              <a:gs pos="0">
                <a:srgbClr val="D7F3C7"/>
              </a:gs>
              <a:gs pos="50000">
                <a:srgbClr val="E5F7DB"/>
              </a:gs>
              <a:gs pos="100000">
                <a:srgbClr val="F2FAED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385623"/>
                </a:solidFill>
                <a:latin typeface="Arial Black"/>
                <a:ea typeface="Arial Black"/>
                <a:cs typeface="Arial Black"/>
                <a:sym typeface="Arial Black"/>
              </a:rPr>
              <a:t>Professor</a:t>
            </a:r>
            <a:endParaRPr b="0" i="0" sz="2000" u="none" cap="none" strike="noStrike">
              <a:solidFill>
                <a:srgbClr val="38562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84117" y="5192510"/>
            <a:ext cx="982961" cy="400110"/>
          </a:xfrm>
          <a:prstGeom prst="rect">
            <a:avLst/>
          </a:prstGeom>
          <a:gradFill>
            <a:gsLst>
              <a:gs pos="0">
                <a:srgbClr val="94E3BD"/>
              </a:gs>
              <a:gs pos="50000">
                <a:srgbClr val="BEECD4"/>
              </a:gs>
              <a:gs pos="100000">
                <a:srgbClr val="DEF5EA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318766"/>
                </a:solidFill>
                <a:latin typeface="Arial Black"/>
                <a:ea typeface="Arial Black"/>
                <a:cs typeface="Arial Black"/>
                <a:sym typeface="Arial Black"/>
              </a:rPr>
              <a:t>Aluno</a:t>
            </a:r>
            <a:endParaRPr b="0" i="0" sz="2000" u="none" cap="none" strike="noStrike">
              <a:solidFill>
                <a:srgbClr val="31876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97341df0b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assembleia de Deus-Natal RN</a:t>
            </a:r>
            <a:endParaRPr/>
          </a:p>
        </p:txBody>
      </p:sp>
      <p:sp>
        <p:nvSpPr>
          <p:cNvPr id="126" name="Google Shape;126;g1097341df0b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Mriam vicente de Santana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Pedagogia-UVA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Licenciatura Plena em Matematica - UERN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Cordenadora pedagogica - setor XXXVII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AD Nova Aliança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Pr Antonior Carmo Junior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97341df0b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Assembleia de Deus natal-RN</a:t>
            </a:r>
            <a:endParaRPr/>
          </a:p>
        </p:txBody>
      </p:sp>
      <p:sp>
        <p:nvSpPr>
          <p:cNvPr id="132" name="Google Shape;132;g1097341df0b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COMENTARISTA: Silas Queiroz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Bacharel em Teologia e Direito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Esécialista em Dierito Público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Direito Civil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Pr. AD Ji- Paraná (RO)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97341df0b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Apresentação: </a:t>
            </a:r>
            <a:endParaRPr/>
          </a:p>
        </p:txBody>
      </p:sp>
      <p:sp>
        <p:nvSpPr>
          <p:cNvPr id="138" name="Google Shape;138;g1097341df0b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Tema: Jesus o filho de Deus de Deus.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sinais e Ensinos de Cristo no Evangelho de João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Objetivo: Mostrar Jesus Cristo como filho unigenito de Deus, o verbo que se fez carne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072fa22b9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296" y="1150500"/>
            <a:ext cx="7337702" cy="57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072fa22b9a_0_0"/>
          <p:cNvSpPr txBox="1"/>
          <p:nvPr>
            <p:ph type="title"/>
          </p:nvPr>
        </p:nvSpPr>
        <p:spPr>
          <a:xfrm>
            <a:off x="0" y="0"/>
            <a:ext cx="12192000" cy="1150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2º TÉCNICA: COCHICHO</a:t>
            </a:r>
            <a:endParaRPr sz="3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5" name="Google Shape;145;g1072fa22b9a_0_0"/>
          <p:cNvSpPr txBox="1"/>
          <p:nvPr/>
        </p:nvSpPr>
        <p:spPr>
          <a:xfrm>
            <a:off x="253450" y="1374150"/>
            <a:ext cx="5175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B45F06"/>
                </a:solidFill>
                <a:latin typeface="Arial Black"/>
                <a:ea typeface="Arial Black"/>
                <a:cs typeface="Arial Black"/>
                <a:sym typeface="Arial Black"/>
              </a:rPr>
              <a:t>1º PROFESSOR</a:t>
            </a:r>
            <a:br>
              <a:rPr b="0" i="0" lang="pt-BR" sz="17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b="0" i="0" sz="17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Arial Black"/>
              <a:buChar char="-"/>
            </a:pPr>
            <a:r>
              <a:rPr b="0" i="0" lang="pt-BR" sz="1700" u="none" cap="none" strike="noStrike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EXPLICA O CONTEÚDO</a:t>
            </a:r>
            <a:endParaRPr b="0" i="0" sz="1700" u="none" cap="none" strike="noStrike">
              <a:solidFill>
                <a:srgbClr val="1155CC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B45F06"/>
                </a:solidFill>
                <a:latin typeface="Arial Black"/>
                <a:ea typeface="Arial Black"/>
                <a:cs typeface="Arial Black"/>
                <a:sym typeface="Arial Black"/>
              </a:rPr>
              <a:t>2º ALUNOS</a:t>
            </a:r>
            <a:br>
              <a:rPr b="0" i="0" lang="pt-BR" sz="17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b="0" i="0" sz="17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Arial Black"/>
              <a:buChar char="-"/>
            </a:pPr>
            <a:r>
              <a:rPr lang="pt-BR" sz="1700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FORMAM UM GRUPO</a:t>
            </a:r>
            <a:br>
              <a:rPr lang="pt-BR" sz="1700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pt-BR" sz="1700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DE COCHICHO</a:t>
            </a:r>
            <a:br>
              <a:rPr b="0" i="0" lang="pt-BR" sz="17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b="0" i="0" sz="17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B45F06"/>
                </a:solidFill>
                <a:latin typeface="Arial Black"/>
                <a:ea typeface="Arial Black"/>
                <a:cs typeface="Arial Black"/>
                <a:sym typeface="Arial Black"/>
              </a:rPr>
              <a:t>3º APRESENTAM O RESULTADO</a:t>
            </a:r>
            <a:endParaRPr b="0" i="0" sz="1700" u="none" cap="none" strike="noStrike">
              <a:solidFill>
                <a:srgbClr val="B45F0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B45F0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Arial Black"/>
              <a:buChar char="-"/>
            </a:pPr>
            <a:r>
              <a:rPr b="0" i="0" lang="pt-BR" sz="1700" u="none" cap="none" strike="noStrike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PARTICIPAÇÃO TOTAL</a:t>
            </a:r>
            <a:endParaRPr b="0" i="0" sz="1700" u="none" cap="none" strike="noStrike">
              <a:solidFill>
                <a:srgbClr val="1155C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6" name="Google Shape;146;g1072fa22b9a_0_0"/>
          <p:cNvSpPr txBox="1"/>
          <p:nvPr/>
        </p:nvSpPr>
        <p:spPr>
          <a:xfrm>
            <a:off x="253450" y="5483850"/>
            <a:ext cx="579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B45F06"/>
                </a:solidFill>
                <a:latin typeface="Arial Black"/>
                <a:ea typeface="Arial Black"/>
                <a:cs typeface="Arial Black"/>
                <a:sym typeface="Arial Black"/>
              </a:rPr>
              <a:t>VANTAGENS:</a:t>
            </a:r>
            <a:endParaRPr b="0" i="0" sz="1800" u="none" cap="none" strike="noStrike">
              <a:solidFill>
                <a:srgbClr val="B45F0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 Black"/>
              <a:buChar char="-"/>
            </a:pPr>
            <a:r>
              <a:rPr b="0" i="0" lang="pt-BR" sz="1800" u="none" cap="none" strike="noStrike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SONDAR REAÇÃO DO GRUPO</a:t>
            </a:r>
            <a:endParaRPr b="0" i="0" sz="1800" u="none" cap="none" strike="noStrike">
              <a:solidFill>
                <a:srgbClr val="1155CC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 Black"/>
              <a:buChar char="-"/>
            </a:pPr>
            <a:r>
              <a:rPr b="0" i="0" lang="pt-BR" sz="1800" u="none" cap="none" strike="noStrike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INTEGRAÇÃO DO GRUPO</a:t>
            </a:r>
            <a:endParaRPr b="0" i="0" sz="1800" u="none" cap="none" strike="noStrike">
              <a:solidFill>
                <a:srgbClr val="1155C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7" name="Google Shape;147;g1072fa22b9a_0_0"/>
          <p:cNvSpPr txBox="1"/>
          <p:nvPr/>
        </p:nvSpPr>
        <p:spPr>
          <a:xfrm>
            <a:off x="6521725" y="2925475"/>
            <a:ext cx="313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999999"/>
                </a:solidFill>
                <a:latin typeface="Arial Black"/>
                <a:ea typeface="Arial Black"/>
                <a:cs typeface="Arial Black"/>
                <a:sym typeface="Arial Black"/>
              </a:rPr>
              <a:t>COCHICHO </a:t>
            </a:r>
            <a:endParaRPr b="0" i="0" sz="3600" u="none" cap="none" strike="noStrike">
              <a:solidFill>
                <a:srgbClr val="99999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97341df0b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recursos visuais</a:t>
            </a:r>
            <a:endParaRPr/>
          </a:p>
        </p:txBody>
      </p:sp>
      <p:sp>
        <p:nvSpPr>
          <p:cNvPr id="153" name="Google Shape;153;g1097341df0b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Localização das cidades visitadas por Jesus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Modelo de tumulos Judaicos.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g1097341df0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350" y="273475"/>
            <a:ext cx="4491985" cy="65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097341df0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44250"/>
            <a:ext cx="2797900" cy="271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F3C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72fa22b9a_1_0"/>
          <p:cNvSpPr txBox="1"/>
          <p:nvPr>
            <p:ph type="title"/>
          </p:nvPr>
        </p:nvSpPr>
        <p:spPr>
          <a:xfrm>
            <a:off x="0" y="0"/>
            <a:ext cx="12192000" cy="11505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3º TÉCNICA: SALA DE AULA INVERTIDA</a:t>
            </a:r>
            <a:endParaRPr sz="3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1" name="Google Shape;161;g1072fa22b9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5300"/>
            <a:ext cx="12192000" cy="570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072fa22b9a_1_0"/>
          <p:cNvSpPr txBox="1"/>
          <p:nvPr/>
        </p:nvSpPr>
        <p:spPr>
          <a:xfrm>
            <a:off x="673500" y="4124575"/>
            <a:ext cx="372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2E5980"/>
                </a:solidFill>
                <a:highlight>
                  <a:srgbClr val="DDEAF6"/>
                </a:highlight>
                <a:latin typeface="Arial Black"/>
                <a:ea typeface="Arial Black"/>
                <a:cs typeface="Arial Black"/>
                <a:sym typeface="Arial Black"/>
              </a:rPr>
              <a:t>PRÉVIA DE CONTEÚDO</a:t>
            </a:r>
            <a:endParaRPr b="0" i="0" sz="2100" u="none" cap="none" strike="noStrike">
              <a:solidFill>
                <a:srgbClr val="2E5980"/>
              </a:solidFill>
              <a:highlight>
                <a:srgbClr val="DDEAF6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3" name="Google Shape;163;g1072fa22b9a_1_0"/>
          <p:cNvSpPr txBox="1"/>
          <p:nvPr/>
        </p:nvSpPr>
        <p:spPr>
          <a:xfrm>
            <a:off x="3960725" y="3275150"/>
            <a:ext cx="546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83F04"/>
                </a:solidFill>
                <a:highlight>
                  <a:srgbClr val="F4B081"/>
                </a:highlight>
                <a:latin typeface="Arial Black"/>
                <a:ea typeface="Arial Black"/>
                <a:cs typeface="Arial Black"/>
                <a:sym typeface="Arial Black"/>
              </a:rPr>
              <a:t>ALUNO TRÁS INFORMAÇÃO</a:t>
            </a:r>
            <a:endParaRPr b="0" i="0" sz="2100" u="none" cap="none" strike="noStrike">
              <a:solidFill>
                <a:srgbClr val="783F04"/>
              </a:solidFill>
              <a:highlight>
                <a:srgbClr val="F4B081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g1072fa22b9a_1_0"/>
          <p:cNvSpPr txBox="1"/>
          <p:nvPr/>
        </p:nvSpPr>
        <p:spPr>
          <a:xfrm>
            <a:off x="7521075" y="4124575"/>
            <a:ext cx="546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2E5980"/>
                </a:solidFill>
                <a:highlight>
                  <a:srgbClr val="DDEAF6"/>
                </a:highlight>
                <a:latin typeface="Arial Black"/>
                <a:ea typeface="Arial Black"/>
                <a:cs typeface="Arial Black"/>
                <a:sym typeface="Arial Black"/>
              </a:rPr>
              <a:t>AVALIAÇÃO COM PROFESSOR</a:t>
            </a:r>
            <a:endParaRPr b="0" i="0" sz="2100" u="none" cap="none" strike="noStrike">
              <a:solidFill>
                <a:srgbClr val="2E5980"/>
              </a:solidFill>
              <a:highlight>
                <a:srgbClr val="DDEAF6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5" name="Google Shape;165;g1072fa22b9a_1_0"/>
          <p:cNvSpPr txBox="1"/>
          <p:nvPr/>
        </p:nvSpPr>
        <p:spPr>
          <a:xfrm>
            <a:off x="510600" y="1394900"/>
            <a:ext cx="372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83F04"/>
                </a:solidFill>
                <a:highlight>
                  <a:srgbClr val="F4B081"/>
                </a:highlight>
                <a:latin typeface="Arial Black"/>
                <a:ea typeface="Arial Black"/>
                <a:cs typeface="Arial Black"/>
                <a:sym typeface="Arial Black"/>
              </a:rPr>
              <a:t>COMO FUNCIONA ?  </a:t>
            </a:r>
            <a:endParaRPr b="0" i="0" sz="2100" u="none" cap="none" strike="noStrike">
              <a:solidFill>
                <a:srgbClr val="783F04"/>
              </a:solidFill>
              <a:highlight>
                <a:srgbClr val="F4B081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72fa22b9a_2_1"/>
          <p:cNvSpPr txBox="1"/>
          <p:nvPr/>
        </p:nvSpPr>
        <p:spPr>
          <a:xfrm flipH="1" rot="10800000">
            <a:off x="8242400" y="6087400"/>
            <a:ext cx="22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A8D08C"/>
                </a:solidFill>
                <a:latin typeface="Arial Black"/>
                <a:ea typeface="Arial Black"/>
                <a:cs typeface="Arial Black"/>
                <a:sym typeface="Arial Black"/>
              </a:rPr>
              <a:t>2º</a:t>
            </a:r>
            <a:endParaRPr b="0" i="0" sz="1400" u="none" cap="none" strike="noStrike">
              <a:solidFill>
                <a:srgbClr val="A8D08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1" name="Google Shape;171;g1072fa22b9a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0950" y="2744850"/>
            <a:ext cx="6581050" cy="41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72fa22b9a_2_1"/>
          <p:cNvSpPr txBox="1"/>
          <p:nvPr>
            <p:ph type="title"/>
          </p:nvPr>
        </p:nvSpPr>
        <p:spPr>
          <a:xfrm>
            <a:off x="0" y="0"/>
            <a:ext cx="12192000" cy="11505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COLETA DE DADOS = GINCANA</a:t>
            </a:r>
            <a:endParaRPr sz="3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3" name="Google Shape;173;g1072fa22b9a_2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4351" y="1150504"/>
            <a:ext cx="6154249" cy="167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072fa22b9a_2_1"/>
          <p:cNvSpPr txBox="1"/>
          <p:nvPr/>
        </p:nvSpPr>
        <p:spPr>
          <a:xfrm>
            <a:off x="141950" y="1383125"/>
            <a:ext cx="7828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pt-BR" sz="3000" u="none" cap="none" strike="noStrike">
                <a:solidFill>
                  <a:srgbClr val="351C75"/>
                </a:solidFill>
                <a:latin typeface="Arial Black"/>
                <a:ea typeface="Arial Black"/>
                <a:cs typeface="Arial Black"/>
                <a:sym typeface="Arial Black"/>
              </a:rPr>
              <a:t>13ª Lição</a:t>
            </a:r>
            <a:r>
              <a:rPr lang="pt-BR" sz="3000">
                <a:solidFill>
                  <a:srgbClr val="351C75"/>
                </a:solidFill>
                <a:latin typeface="Arial Black"/>
                <a:ea typeface="Arial Black"/>
                <a:cs typeface="Arial Black"/>
                <a:sym typeface="Arial Black"/>
              </a:rPr>
              <a:t> : Para que</a:t>
            </a:r>
            <a:endParaRPr sz="3000">
              <a:solidFill>
                <a:srgbClr val="351C7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000">
                <a:solidFill>
                  <a:srgbClr val="351C75"/>
                </a:solidFill>
                <a:latin typeface="Arial Black"/>
                <a:ea typeface="Arial Black"/>
                <a:cs typeface="Arial Black"/>
                <a:sym typeface="Arial Black"/>
              </a:rPr>
              <a:t>creiais</a:t>
            </a:r>
            <a:r>
              <a:rPr lang="pt-BR" sz="3000">
                <a:solidFill>
                  <a:srgbClr val="351C75"/>
                </a:solidFill>
                <a:latin typeface="Arial Black"/>
                <a:ea typeface="Arial Black"/>
                <a:cs typeface="Arial Black"/>
                <a:sym typeface="Arial Black"/>
              </a:rPr>
              <a:t> que Jesus é o</a:t>
            </a:r>
            <a:br>
              <a:rPr lang="pt-BR" sz="3000">
                <a:solidFill>
                  <a:srgbClr val="351C75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pt-BR" sz="3000">
                <a:solidFill>
                  <a:srgbClr val="351C75"/>
                </a:solidFill>
                <a:latin typeface="Arial Black"/>
                <a:ea typeface="Arial Black"/>
                <a:cs typeface="Arial Black"/>
                <a:sym typeface="Arial Black"/>
              </a:rPr>
              <a:t>filho de Deus</a:t>
            </a:r>
            <a:endParaRPr sz="3000">
              <a:solidFill>
                <a:srgbClr val="351C7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5" name="Google Shape;175;g1072fa22b9a_2_1"/>
          <p:cNvSpPr/>
          <p:nvPr/>
        </p:nvSpPr>
        <p:spPr>
          <a:xfrm>
            <a:off x="600950" y="3171850"/>
            <a:ext cx="1900200" cy="696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E5980"/>
              </a:gs>
              <a:gs pos="50000">
                <a:srgbClr val="4481B9"/>
              </a:gs>
              <a:gs pos="100000">
                <a:srgbClr val="519BD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072fa22b9a_2_1"/>
          <p:cNvSpPr/>
          <p:nvPr/>
        </p:nvSpPr>
        <p:spPr>
          <a:xfrm>
            <a:off x="600950" y="4471328"/>
            <a:ext cx="1913100" cy="696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E5980"/>
              </a:gs>
              <a:gs pos="50000">
                <a:srgbClr val="4481B9"/>
              </a:gs>
              <a:gs pos="100000">
                <a:srgbClr val="519BD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1072fa22b9a_2_1"/>
          <p:cNvSpPr/>
          <p:nvPr/>
        </p:nvSpPr>
        <p:spPr>
          <a:xfrm>
            <a:off x="600950" y="5697400"/>
            <a:ext cx="1913100" cy="696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E5980"/>
              </a:gs>
              <a:gs pos="50000">
                <a:srgbClr val="4481B9"/>
              </a:gs>
              <a:gs pos="100000">
                <a:srgbClr val="519BD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g1072fa22b9a_2_1"/>
          <p:cNvCxnSpPr>
            <a:stCxn id="175" idx="3"/>
            <a:endCxn id="171" idx="1"/>
          </p:cNvCxnSpPr>
          <p:nvPr/>
        </p:nvCxnSpPr>
        <p:spPr>
          <a:xfrm>
            <a:off x="2501150" y="3520000"/>
            <a:ext cx="3109800" cy="1281300"/>
          </a:xfrm>
          <a:prstGeom prst="straightConnector1">
            <a:avLst/>
          </a:prstGeom>
          <a:noFill/>
          <a:ln cap="flat" cmpd="sng" w="38100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" name="Google Shape;179;g1072fa22b9a_2_1"/>
          <p:cNvCxnSpPr>
            <a:stCxn id="176" idx="3"/>
            <a:endCxn id="171" idx="1"/>
          </p:cNvCxnSpPr>
          <p:nvPr/>
        </p:nvCxnSpPr>
        <p:spPr>
          <a:xfrm flipH="1" rot="10800000">
            <a:off x="2514050" y="4801478"/>
            <a:ext cx="3096900" cy="18000"/>
          </a:xfrm>
          <a:prstGeom prst="straightConnector1">
            <a:avLst/>
          </a:prstGeom>
          <a:noFill/>
          <a:ln cap="flat" cmpd="sng" w="38100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0" name="Google Shape;180;g1072fa22b9a_2_1"/>
          <p:cNvCxnSpPr>
            <a:stCxn id="177" idx="3"/>
            <a:endCxn id="171" idx="1"/>
          </p:cNvCxnSpPr>
          <p:nvPr/>
        </p:nvCxnSpPr>
        <p:spPr>
          <a:xfrm flipH="1" rot="10800000">
            <a:off x="2514050" y="4801450"/>
            <a:ext cx="3096900" cy="1244100"/>
          </a:xfrm>
          <a:prstGeom prst="straightConnector1">
            <a:avLst/>
          </a:prstGeom>
          <a:noFill/>
          <a:ln cap="flat" cmpd="sng" w="38100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1" name="Google Shape;181;g1072fa22b9a_2_1"/>
          <p:cNvSpPr txBox="1"/>
          <p:nvPr/>
        </p:nvSpPr>
        <p:spPr>
          <a:xfrm>
            <a:off x="426409" y="3251840"/>
            <a:ext cx="2087641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Chuva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de Ideias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072fa22b9a_2_1"/>
          <p:cNvSpPr txBox="1"/>
          <p:nvPr/>
        </p:nvSpPr>
        <p:spPr>
          <a:xfrm>
            <a:off x="513680" y="4650221"/>
            <a:ext cx="20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Cochicho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072fa22b9a_2_1"/>
          <p:cNvSpPr txBox="1"/>
          <p:nvPr/>
        </p:nvSpPr>
        <p:spPr>
          <a:xfrm>
            <a:off x="507229" y="5751129"/>
            <a:ext cx="208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Sala de Aula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Invertida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072fa22b9a_2_1"/>
          <p:cNvSpPr/>
          <p:nvPr/>
        </p:nvSpPr>
        <p:spPr>
          <a:xfrm>
            <a:off x="1171100" y="3868151"/>
            <a:ext cx="709800" cy="552900"/>
          </a:xfrm>
          <a:prstGeom prst="mathPlus">
            <a:avLst>
              <a:gd fmla="val 23520" name="adj1"/>
            </a:avLst>
          </a:prstGeom>
          <a:solidFill>
            <a:srgbClr val="007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072fa22b9a_2_1"/>
          <p:cNvSpPr/>
          <p:nvPr/>
        </p:nvSpPr>
        <p:spPr>
          <a:xfrm>
            <a:off x="1171100" y="5131576"/>
            <a:ext cx="709800" cy="552900"/>
          </a:xfrm>
          <a:prstGeom prst="mathPlus">
            <a:avLst>
              <a:gd fmla="val 23520" name="adj1"/>
            </a:avLst>
          </a:prstGeom>
          <a:solidFill>
            <a:srgbClr val="007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2021-12-11T21:20:58Z</dcterms:created>
  <dc:creator>Abner Santana</dc:creator>
</cp:coreProperties>
</file>